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8" r:id="rId19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5.xml"/><Relationship Id="rId6" Type="http://schemas.openxmlformats.org/officeDocument/2006/relationships/slide" Target="slides/slide6.xml"/><Relationship Id="rId7" Type="http://schemas.openxmlformats.org/officeDocument/2006/relationships/slide" Target="slides/slide7.xml"/><Relationship Id="rId8" Type="http://schemas.openxmlformats.org/officeDocument/2006/relationships/slide" Target="slides/slide8.xml"/><Relationship Id="rId9" Type="http://schemas.openxmlformats.org/officeDocument/2006/relationships/slide" Target="slides/slide9.xml"/><Relationship Id="rId10" Type="http://schemas.openxmlformats.org/officeDocument/2006/relationships/slide" Target="slides/slide10.xml"/><Relationship Id="rId11" Type="http://schemas.openxmlformats.org/officeDocument/2006/relationships/slide" Target="slides/slide11.xml"/><Relationship Id="rId12" Type="http://schemas.openxmlformats.org/officeDocument/2006/relationships/slide" Target="slides/slide12.xml"/><Relationship Id="rId13" Type="http://schemas.openxmlformats.org/officeDocument/2006/relationships/slide" Target="slides/slide13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slide" Target="slides/slide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Antall (tusen)</c:v>
                </c:pt>
              </c:strCache>
            </c:strRef>
          </c:tx>
          <c:spPr>
            <a:solidFill>
              <a:srgbClr val="8A733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E8EAE7"/>
                    </a:solidFill>
                    <a:latin typeface="Consola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A7332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8A733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2C14E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Bensin</c:v>
                  </c:pt>
                  <c:pt idx="1">
                    <c:v>Diesel</c:v>
                  </c:pt>
                  <c:pt idx="2">
                    <c:v>Elektrisk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676</c:v>
                </c:pt>
                <c:pt idx="1">
                  <c:v>943</c:v>
                </c:pt>
                <c:pt idx="2">
                  <c:v>945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300" u="none">
                  <a:solidFill>
                    <a:srgbClr val="E8EAE7"/>
                  </a:solidFill>
                  <a:latin typeface="Consolas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9AA3A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21614"/>
        </a:solidFill>
        <a:ln>
          <a:noFill/>
        </a:ln>
        <a:effectLst/>
      </c:spPr>
    </c:plotArea>
    <c:plotVisOnly val="1"/>
    <c:dispBlanksAs val="span"/>
  </c:chart>
  <c:spPr>
    <a:solidFill>
      <a:srgbClr val="121614"/>
    </a:solidFill>
    <a:ln>
      <a:noFill/>
    </a:ln>
    <a:effectLst/>
  </c:sp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-3-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chart" Target="../charts/chart1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6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355080"/>
            <a:ext cx="457200" cy="64008"/>
          </a:xfrm>
          <a:prstGeom prst="rect">
            <a:avLst/>
          </a:prstGeom>
          <a:solidFill>
            <a:srgbClr val="F2C14E">
              <a:alpha val="65000"/>
            </a:srgbClr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1417320" y="6355080"/>
            <a:ext cx="457200" cy="64008"/>
          </a:xfrm>
          <a:prstGeom prst="rect">
            <a:avLst/>
          </a:prstGeom>
          <a:solidFill>
            <a:srgbClr val="F2C14E">
              <a:alpha val="65000"/>
            </a:srgbClr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2194560" y="6355080"/>
            <a:ext cx="457200" cy="64008"/>
          </a:xfrm>
          <a:prstGeom prst="rect">
            <a:avLst/>
          </a:prstGeom>
          <a:solidFill>
            <a:srgbClr val="F2C14E">
              <a:alpha val="65000"/>
            </a:srgbClr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2971800" y="6355080"/>
            <a:ext cx="457200" cy="64008"/>
          </a:xfrm>
          <a:prstGeom prst="rect">
            <a:avLst/>
          </a:prstGeom>
          <a:solidFill>
            <a:srgbClr val="F2C14E">
              <a:alpha val="65000"/>
            </a:srgbClr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3749040" y="6355080"/>
            <a:ext cx="457200" cy="64008"/>
          </a:xfrm>
          <a:prstGeom prst="rect">
            <a:avLst/>
          </a:prstGeom>
          <a:solidFill>
            <a:srgbClr val="F2C14E">
              <a:alpha val="65000"/>
            </a:srgbClr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4526280" y="6355080"/>
            <a:ext cx="457200" cy="64008"/>
          </a:xfrm>
          <a:prstGeom prst="rect">
            <a:avLst/>
          </a:prstGeom>
          <a:solidFill>
            <a:srgbClr val="F2C14E">
              <a:alpha val="65000"/>
            </a:srgbClr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5303520" y="6355080"/>
            <a:ext cx="457200" cy="64008"/>
          </a:xfrm>
          <a:prstGeom prst="rect">
            <a:avLst/>
          </a:prstGeom>
          <a:solidFill>
            <a:srgbClr val="F2C14E">
              <a:alpha val="65000"/>
            </a:srgbClr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080760" y="6355080"/>
            <a:ext cx="457200" cy="64008"/>
          </a:xfrm>
          <a:prstGeom prst="rect">
            <a:avLst/>
          </a:prstGeom>
          <a:solidFill>
            <a:srgbClr val="F2C14E">
              <a:alpha val="65000"/>
            </a:srgbClr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858000" y="6355080"/>
            <a:ext cx="457200" cy="64008"/>
          </a:xfrm>
          <a:prstGeom prst="rect">
            <a:avLst/>
          </a:prstGeom>
          <a:solidFill>
            <a:srgbClr val="F2C14E">
              <a:alpha val="65000"/>
            </a:srgbClr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7635240" y="6355080"/>
            <a:ext cx="457200" cy="64008"/>
          </a:xfrm>
          <a:prstGeom prst="rect">
            <a:avLst/>
          </a:prstGeom>
          <a:solidFill>
            <a:srgbClr val="F2C14E">
              <a:alpha val="65000"/>
            </a:srgbClr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8412480" y="6355080"/>
            <a:ext cx="457200" cy="64008"/>
          </a:xfrm>
          <a:prstGeom prst="rect">
            <a:avLst/>
          </a:prstGeom>
          <a:solidFill>
            <a:srgbClr val="F2C14E">
              <a:alpha val="65000"/>
            </a:srgbClr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9189720" y="6355080"/>
            <a:ext cx="457200" cy="64008"/>
          </a:xfrm>
          <a:prstGeom prst="rect">
            <a:avLst/>
          </a:prstGeom>
          <a:solidFill>
            <a:srgbClr val="F2C14E">
              <a:alpha val="65000"/>
            </a:srgbClr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9966960" y="6355080"/>
            <a:ext cx="457200" cy="64008"/>
          </a:xfrm>
          <a:prstGeom prst="rect">
            <a:avLst/>
          </a:prstGeom>
          <a:solidFill>
            <a:srgbClr val="F2C14E">
              <a:alpha val="65000"/>
            </a:srgbClr>
          </a:solidFill>
          <a:ln/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10744200" y="6355080"/>
            <a:ext cx="457200" cy="64008"/>
          </a:xfrm>
          <a:prstGeom prst="rect">
            <a:avLst/>
          </a:prstGeom>
          <a:solidFill>
            <a:srgbClr val="F2C14E">
              <a:alpha val="65000"/>
            </a:srgbClr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11521440" y="6355080"/>
            <a:ext cx="457200" cy="64008"/>
          </a:xfrm>
          <a:prstGeom prst="rect">
            <a:avLst/>
          </a:prstGeom>
          <a:solidFill>
            <a:srgbClr val="F2C14E">
              <a:alpha val="65000"/>
            </a:srgbClr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22960" y="12344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8A7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 REGNESTYKKE TIL FREMSKRITTSPARTIET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22960" y="173736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E8EAE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Bompenger per kilometer</a:t>
            </a:r>
            <a:endParaRPr lang="en-US" sz="5200" dirty="0"/>
          </a:p>
        </p:txBody>
      </p:sp>
      <p:sp>
        <p:nvSpPr>
          <p:cNvPr id="19" name="Text 17"/>
          <p:cNvSpPr/>
          <p:nvPr/>
        </p:nvSpPr>
        <p:spPr>
          <a:xfrm>
            <a:off x="822960" y="283464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Hva ville én kjørt kilometer kostet om bompengene ble fjernet og fordelt flatt på all kjøring – slik at nye, tryggere veier tas i bruk fra dag én?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822960" y="406908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800" b="1" dirty="0">
                <a:solidFill>
                  <a:srgbClr val="F2C1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35–85</a:t>
            </a:r>
            <a:pPr indent="0" marL="0">
              <a:buNone/>
            </a:pPr>
            <a:r>
              <a:rPr lang="en-US" sz="2400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øre/km</a:t>
            </a:r>
            <a:endParaRPr lang="en-US" sz="5800" dirty="0"/>
          </a:p>
        </p:txBody>
      </p:sp>
      <p:sp>
        <p:nvSpPr>
          <p:cNvPr id="21" name="Text 19"/>
          <p:cNvSpPr/>
          <p:nvPr/>
        </p:nvSpPr>
        <p:spPr>
          <a:xfrm>
            <a:off x="822960" y="566928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707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Avsender: André Monsen  ·  andre@leasing.no  ·  Rong, oktober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6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A7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UTGANGSPUNKTET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640080" y="960120"/>
            <a:ext cx="566928" cy="566928"/>
          </a:xfrm>
          <a:prstGeom prst="ellipse">
            <a:avLst/>
          </a:prstGeom>
          <a:solidFill>
            <a:srgbClr val="F2C14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781" y="1033821"/>
            <a:ext cx="419527" cy="41952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91440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E8EAE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 enkelt spørsmål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1371600" y="1828800"/>
            <a:ext cx="6400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90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Bompenger kreves inn ujevnt: null på de fleste veier, mye gjennom bomringene. </a:t>
            </a:r>
            <a:endParaRPr lang="en-US" sz="19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90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Tenk deg i stedet at hele beløpet ble fjernet som bomstasjoner og fordelt likt på hver kilometer som kjøres i Norge – krevd inn direkte, for eksempel via forsikringen.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371600" y="397764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000" b="1" i="1" dirty="0">
                <a:solidFill>
                  <a:srgbClr val="F2C1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Hva ville prisen per kilometer da blitt – og hvilke veier ville folk faktisk brukt?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8229600" y="1737360"/>
            <a:ext cx="3291840" cy="3291840"/>
          </a:xfrm>
          <a:prstGeom prst="roundRect">
            <a:avLst>
              <a:gd name="adj" fmla="val 3333"/>
            </a:avLst>
          </a:prstGeom>
          <a:solidFill>
            <a:srgbClr val="1C2320"/>
          </a:solidFill>
          <a:ln/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503920" y="196596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8A7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HVORFOR DET ER INTERESSANT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503920" y="2377440"/>
            <a:ext cx="28346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Synliggjør den reelle gjennomsnittskostnaden ved bilbruk</a:t>
            </a:r>
            <a:endParaRPr lang="en-US" sz="15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Behandler all kjøring likt, uansett hvor du bor</a:t>
            </a:r>
            <a:endParaRPr lang="en-US" sz="15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Nye, trygge veier blir brukt fra dag én</a:t>
            </a:r>
            <a:endParaRPr lang="en-US" sz="15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Fjerner en dyr innkrevingsmaskin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6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A7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PROBLEMET I PRAKSIS · E39 KRISTIANSAND–MANDAL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640080" y="960120"/>
            <a:ext cx="566928" cy="566928"/>
          </a:xfrm>
          <a:prstGeom prst="ellipse">
            <a:avLst/>
          </a:prstGeom>
          <a:solidFill>
            <a:srgbClr val="F2C14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781" y="1033821"/>
            <a:ext cx="419527" cy="41952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91440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8EAE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Den nye veien folk velger bort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640080" y="1783080"/>
            <a:ext cx="57607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nye firefelts E39 halverte reisetiden og er langt tryggere. Den gamle veien har hatt mange alvorlige ulykker og dødsfall. </a:t>
            </a:r>
            <a:endParaRPr lang="en-US" sz="1700" dirty="0"/>
          </a:p>
          <a:p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Likevel velger nesten halvparten den gamle, farligere veien – for å slippe bompengene. Samfunnet har betalt for sikkerhet det ikke får brukt.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6675120" y="1783080"/>
            <a:ext cx="4846320" cy="1051560"/>
          </a:xfrm>
          <a:prstGeom prst="roundRect">
            <a:avLst>
              <a:gd name="adj" fmla="val 8696"/>
            </a:avLst>
          </a:prstGeom>
          <a:solidFill>
            <a:srgbClr val="1C2320"/>
          </a:solidFill>
          <a:ln/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6949440" y="1892808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2C1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~47 %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8961120" y="1892808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velger fortsatt den gamle veien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6675120" y="2971800"/>
            <a:ext cx="4846320" cy="1051560"/>
          </a:xfrm>
          <a:prstGeom prst="roundRect">
            <a:avLst>
              <a:gd name="adj" fmla="val 8696"/>
            </a:avLst>
          </a:prstGeom>
          <a:solidFill>
            <a:srgbClr val="1C2320"/>
          </a:solidFill>
          <a:ln/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6949440" y="3081528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2C1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127 kr</a:t>
            </a:r>
            <a:endParaRPr lang="en-US" sz="3000" dirty="0"/>
          </a:p>
        </p:txBody>
      </p:sp>
      <p:sp>
        <p:nvSpPr>
          <p:cNvPr id="12" name="Text 9"/>
          <p:cNvSpPr/>
          <p:nvPr/>
        </p:nvSpPr>
        <p:spPr>
          <a:xfrm>
            <a:off x="8961120" y="3081528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personbil én vei på ny E39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6675120" y="4160520"/>
            <a:ext cx="4846320" cy="1051560"/>
          </a:xfrm>
          <a:prstGeom prst="roundRect">
            <a:avLst>
              <a:gd name="adj" fmla="val 8696"/>
            </a:avLst>
          </a:prstGeom>
          <a:solidFill>
            <a:srgbClr val="1C2320"/>
          </a:solidFill>
          <a:ln/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6949440" y="4270248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2C1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762 kr</a:t>
            </a:r>
            <a:endParaRPr lang="en-US" sz="3000" dirty="0"/>
          </a:p>
        </p:txBody>
      </p:sp>
      <p:sp>
        <p:nvSpPr>
          <p:cNvPr id="15" name="Text 12"/>
          <p:cNvSpPr/>
          <p:nvPr/>
        </p:nvSpPr>
        <p:spPr>
          <a:xfrm>
            <a:off x="8961120" y="4270248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lastebil tur–retur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640080" y="534924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i="1" dirty="0">
                <a:solidFill>
                  <a:srgbClr val="707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Strekningen kostet 4,7 mrd kr å bygge. Takstene ble økt over 30 % i 2024. Kilde: Stortinget (representantforslag), Nye Veier.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6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8A7332"/>
                </a:solidFill>
                <a:latin typeface="Calibri"/>
              </a:rPr>
              <a:t>PROBLEMET FORVERRES · SOTRASAMBANDET (2026)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960120"/>
            <a:ext cx="566928" cy="566928"/>
          </a:xfrm>
          <a:prstGeom prst="round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1033271"/>
            <a:ext cx="420624" cy="4206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71600" y="914400"/>
            <a:ext cx="102412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200" b="1">
                <a:solidFill>
                  <a:srgbClr val="E8EAE7"/>
                </a:solidFill>
                <a:latin typeface="Cambria"/>
              </a:rPr>
              <a:t>Kostnadssprekk og prissjokk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783080"/>
            <a:ext cx="5760720" cy="2560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>
                <a:solidFill>
                  <a:srgbClr val="E8EAE7"/>
                </a:solidFill>
                <a:latin typeface="Calibri"/>
              </a:rPr>
              <a:t>Sotrasambandet mellom Bergen og Øygarden har en totalramme på 23,1 mrd kr. Entreprenøren (Webuild, FCC, SK Ecoplant) krever rundt 7 mrd kr ekstra for kostnadssprekk. Statens vegvesen viser til fastpris i OPS-kontrakten og har gått med på 90 mill.</a:t>
            </a:r>
          </a:p>
          <a:p>
            <a:pPr algn="l">
              <a:lnSpc>
                <a:spcPct val="115000"/>
              </a:lnSpc>
            </a:pPr>
            <a:r>
              <a:rPr sz="1600">
                <a:solidFill>
                  <a:srgbClr val="E8EAE7"/>
                </a:solidFill>
                <a:latin typeface="Calibri"/>
              </a:rPr>
              <a:t>Konflikten er fastlåst, regjeringen har avvist å gripe inn, og åpningen er utsatt til tidligst 4. kvartal 2027.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75120" y="1783080"/>
            <a:ext cx="4846320" cy="1051560"/>
          </a:xfrm>
          <a:prstGeom prst="roundRect">
            <a:avLst/>
          </a:prstGeom>
          <a:solidFill>
            <a:srgbClr val="1C23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49440" y="1892807"/>
            <a:ext cx="201168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600" b="1">
                <a:solidFill>
                  <a:srgbClr val="F2C14E"/>
                </a:solidFill>
                <a:latin typeface="Consolas"/>
              </a:rPr>
              <a:t>~74 kr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0" y="1892807"/>
            <a:ext cx="237744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>
                <a:solidFill>
                  <a:srgbClr val="E8EAE7"/>
                </a:solidFill>
                <a:latin typeface="Calibri"/>
              </a:rPr>
              <a:t>per passering ved åpning – opptil 3 500 kr/mnd for pendlere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75120" y="2971800"/>
            <a:ext cx="4846320" cy="1051560"/>
          </a:xfrm>
          <a:prstGeom prst="roundRect">
            <a:avLst/>
          </a:prstGeom>
          <a:solidFill>
            <a:srgbClr val="1C23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49440" y="3081528"/>
            <a:ext cx="201168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600" b="1">
                <a:solidFill>
                  <a:srgbClr val="F2C14E"/>
                </a:solidFill>
                <a:latin typeface="Consolas"/>
              </a:rPr>
              <a:t>7 mrd kr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0" y="3081528"/>
            <a:ext cx="237744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>
                <a:solidFill>
                  <a:srgbClr val="E8EAE7"/>
                </a:solidFill>
                <a:latin typeface="Calibri"/>
              </a:rPr>
              <a:t>entreprenørens krav – Vegvesenet tilbyr 90 mill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75120" y="4160520"/>
            <a:ext cx="4846320" cy="1051560"/>
          </a:xfrm>
          <a:prstGeom prst="roundRect">
            <a:avLst/>
          </a:prstGeom>
          <a:solidFill>
            <a:srgbClr val="1C23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949440" y="4270248"/>
            <a:ext cx="201168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600" b="1">
                <a:solidFill>
                  <a:srgbClr val="F2C14E"/>
                </a:solidFill>
                <a:latin typeface="Consolas"/>
              </a:rPr>
              <a:t>23,1 mrd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20" y="4270248"/>
            <a:ext cx="237744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>
                <a:solidFill>
                  <a:srgbClr val="E8EAE7"/>
                </a:solidFill>
                <a:latin typeface="Calibri"/>
              </a:rPr>
              <a:t>prosjektets totalramme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34924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>
                <a:solidFill>
                  <a:srgbClr val="707873"/>
                </a:solidFill>
                <a:latin typeface="Calibri"/>
              </a:rPr>
              <a:t>Kilde: BT, BA og Nettavisen (2026). En ny godshavn på Ågotnes kan stå ferdig i 2028 uten at firefeltsveien inn til Bergen er klar. Eksempelet viser begge problemene på én gang: prosjektvis bomfinansiering gir prissjokk, og gjelden vokser mens veien forsinkes.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6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A7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TALLGRUNNLAGET · TO NASJONALE STØRRELSER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640080" y="960120"/>
            <a:ext cx="566928" cy="566928"/>
          </a:xfrm>
          <a:prstGeom prst="ellipse">
            <a:avLst/>
          </a:prstGeom>
          <a:solidFill>
            <a:srgbClr val="F2C14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781" y="1033821"/>
            <a:ext cx="419527" cy="41952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91440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E8EAE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 trengs bare to tall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011680"/>
            <a:ext cx="5212080" cy="3291840"/>
          </a:xfrm>
          <a:prstGeom prst="roundRect">
            <a:avLst>
              <a:gd name="adj" fmla="val 3333"/>
            </a:avLst>
          </a:prstGeom>
          <a:solidFill>
            <a:srgbClr val="1C2320"/>
          </a:solidFill>
          <a:ln/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1005840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rgbClr val="F2C1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16,8</a:t>
            </a:r>
            <a:pPr indent="0" marL="0">
              <a:buNone/>
            </a:pPr>
            <a:r>
              <a:rPr lang="en-US" sz="2200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mrd kr</a:t>
            </a:r>
            <a:endParaRPr lang="en-US" sz="6600" dirty="0"/>
          </a:p>
        </p:txBody>
      </p:sp>
      <p:sp>
        <p:nvSpPr>
          <p:cNvPr id="8" name="Text 5"/>
          <p:cNvSpPr/>
          <p:nvPr/>
        </p:nvSpPr>
        <p:spPr>
          <a:xfrm>
            <a:off x="1005840" y="3703320"/>
            <a:ext cx="4480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Bompenger innkrevd i Norge i 2025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005840" y="475488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07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Kilde: Statens vegvesen (2025)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309360" y="2011680"/>
            <a:ext cx="5212080" cy="3291840"/>
          </a:xfrm>
          <a:prstGeom prst="roundRect">
            <a:avLst>
              <a:gd name="adj" fmla="val 3333"/>
            </a:avLst>
          </a:prstGeom>
          <a:solidFill>
            <a:srgbClr val="1C2320"/>
          </a:solidFill>
          <a:ln/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6675120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rgbClr val="F2C1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~45</a:t>
            </a:r>
            <a:pPr indent="0" marL="0">
              <a:buNone/>
            </a:pPr>
            <a:r>
              <a:rPr lang="en-US" sz="2200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mrd km</a:t>
            </a:r>
            <a:endParaRPr lang="en-US" sz="6600" dirty="0"/>
          </a:p>
        </p:txBody>
      </p:sp>
      <p:sp>
        <p:nvSpPr>
          <p:cNvPr id="12" name="Text 9"/>
          <p:cNvSpPr/>
          <p:nvPr/>
        </p:nvSpPr>
        <p:spPr>
          <a:xfrm>
            <a:off x="6675120" y="3703320"/>
            <a:ext cx="4480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Samlet kjørelengde, alle registrerte kjøretøy per år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6675120" y="475488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07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Kilde: SSB (personbiler 35,4 mrd km i 2024)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640080" y="56235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Beløp i milliarder kroner delt på milliarder kilometer gir svaret rett i kroner per kilometer.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6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A7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GRUNNREGNESTYKKET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640080" y="960120"/>
            <a:ext cx="566928" cy="566928"/>
          </a:xfrm>
          <a:prstGeom prst="ellipse">
            <a:avLst/>
          </a:prstGeom>
          <a:solidFill>
            <a:srgbClr val="F2C14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781" y="1033821"/>
            <a:ext cx="419527" cy="41952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91440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E8EAE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Bompenger fordelt flatt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40080" y="2011680"/>
            <a:ext cx="4754880" cy="3200400"/>
          </a:xfrm>
          <a:prstGeom prst="roundRect">
            <a:avLst>
              <a:gd name="adj" fmla="val 3429"/>
            </a:avLst>
          </a:prstGeom>
          <a:solidFill>
            <a:srgbClr val="1C2320"/>
          </a:solidFill>
          <a:ln/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960120" y="228600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A7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GJENNOMSNITTLIG KOSTNAD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960120" y="2697480"/>
            <a:ext cx="4114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2C1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35–47</a:t>
            </a:r>
            <a:pPr indent="0" marL="0">
              <a:buNone/>
            </a:pPr>
            <a:r>
              <a:rPr lang="en-US" sz="2200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øre/km</a:t>
            </a:r>
            <a:endParaRPr lang="en-US" sz="6000" dirty="0"/>
          </a:p>
        </p:txBody>
      </p:sp>
      <p:sp>
        <p:nvSpPr>
          <p:cNvPr id="9" name="Text 6"/>
          <p:cNvSpPr/>
          <p:nvPr/>
        </p:nvSpPr>
        <p:spPr>
          <a:xfrm>
            <a:off x="960120" y="4023360"/>
            <a:ext cx="411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Avhengig av om kostnaden fordeles på personbiler alene (47 øre) eller på alle kjøretøy (35 øre).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5760720" y="219456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EAE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16,8 mrd kr</a:t>
            </a:r>
            <a:pPr indent="0" marL="0">
              <a:buNone/>
            </a:pPr>
            <a:r>
              <a:rPr lang="en-US" sz="1700" dirty="0">
                <a:solidFill>
                  <a:srgbClr val="9AA3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bompenger</a:t>
            </a:r>
            <a:pPr indent="0" marL="0">
              <a:buNone/>
            </a:pPr>
            <a:r>
              <a:rPr lang="en-US" sz="1700" b="1" dirty="0">
                <a:solidFill>
                  <a:srgbClr val="F2C1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÷  </a:t>
            </a:r>
            <a:pPr indent="0" marL="0">
              <a:buNone/>
            </a:pPr>
            <a:r>
              <a:rPr lang="en-US" sz="1700" b="1" dirty="0">
                <a:solidFill>
                  <a:srgbClr val="E8EAE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35–45 mrd km</a:t>
            </a:r>
            <a:pPr indent="0" marL="0">
              <a:buNone/>
            </a:pPr>
            <a:r>
              <a:rPr lang="en-US" sz="1700" dirty="0">
                <a:solidFill>
                  <a:srgbClr val="9AA3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kjørt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5760720" y="2971800"/>
            <a:ext cx="5760720" cy="2240280"/>
          </a:xfrm>
          <a:prstGeom prst="roundRect">
            <a:avLst>
              <a:gd name="adj" fmla="val 4082"/>
            </a:avLst>
          </a:prstGeom>
          <a:solidFill>
            <a:srgbClr val="201A12"/>
          </a:solidFill>
          <a:ln/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6080760" y="320040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2C1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VIKTIG FORBEHOLD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6080760" y="3566160"/>
            <a:ext cx="5120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Dette er et rent gjennomsnitt. I praksis betales ingenting på de aller fleste kilometer, mens kjøring gjennom bomringene koster langt mer. Tallet viser den teoretiske flate satsen – ikke hva en enkelt bilist betaler i dag.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16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A7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JUSTERINGER FOR ET RIKTIGERE BILDE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640080" y="960120"/>
            <a:ext cx="566928" cy="566928"/>
          </a:xfrm>
          <a:prstGeom prst="ellipse">
            <a:avLst/>
          </a:prstGeom>
          <a:solidFill>
            <a:srgbClr val="F2C14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781" y="1033821"/>
            <a:ext cx="419527" cy="41952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91440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8EAE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Trekk fra drift, legg til veibruksavgift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640080" y="1965960"/>
            <a:ext cx="5212080" cy="2057400"/>
          </a:xfrm>
          <a:prstGeom prst="roundRect">
            <a:avLst>
              <a:gd name="adj" fmla="val 4444"/>
            </a:avLst>
          </a:prstGeom>
          <a:solidFill>
            <a:srgbClr val="1C2320"/>
          </a:solidFill>
          <a:ln/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960120" y="214884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2C1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1691640" y="219456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Fjern driftskostnaden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960120" y="278892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450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Bomstasjonene koster 1,03 mrd kr å drifte (6,1 % i 2025). Ved direkte innkreving via forsikring forsvinner det meste av dette.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309360" y="1965960"/>
            <a:ext cx="5212080" cy="2057400"/>
          </a:xfrm>
          <a:prstGeom prst="roundRect">
            <a:avLst>
              <a:gd name="adj" fmla="val 4444"/>
            </a:avLst>
          </a:prstGeom>
          <a:solidFill>
            <a:srgbClr val="1C2320"/>
          </a:solidFill>
          <a:ln/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6629400" y="214884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2C1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3000" dirty="0"/>
          </a:p>
        </p:txBody>
      </p:sp>
      <p:sp>
        <p:nvSpPr>
          <p:cNvPr id="12" name="Text 9"/>
          <p:cNvSpPr/>
          <p:nvPr/>
        </p:nvSpPr>
        <p:spPr>
          <a:xfrm>
            <a:off x="7360920" y="219456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Inkluder veibruksavgift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6629400" y="278892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450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Veibruksavgiften (~14,5 mrd kr) er allerede en avgift på kjøring, lagt på drivstoff. Slå den sammen til én flat per-km-sats.</a:t>
            </a:r>
            <a:endParaRPr lang="en-US" sz="1450" dirty="0"/>
          </a:p>
        </p:txBody>
      </p:sp>
      <p:sp>
        <p:nvSpPr>
          <p:cNvPr id="14" name="Shape 11"/>
          <p:cNvSpPr/>
          <p:nvPr/>
        </p:nvSpPr>
        <p:spPr>
          <a:xfrm>
            <a:off x="640080" y="4343400"/>
            <a:ext cx="10881360" cy="1508760"/>
          </a:xfrm>
          <a:prstGeom prst="roundRect">
            <a:avLst>
              <a:gd name="adj" fmla="val 7273"/>
            </a:avLst>
          </a:prstGeom>
          <a:solidFill>
            <a:srgbClr val="201A12"/>
          </a:solidFill>
          <a:ln/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960120" y="45262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A7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 BEGGE JUSTERINGENE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960120" y="480060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2C1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67–85</a:t>
            </a:r>
            <a:pPr indent="0" marL="0">
              <a:buNone/>
            </a:pPr>
            <a:r>
              <a:rPr lang="en-US" sz="2200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øre/km</a:t>
            </a:r>
            <a:endParaRPr lang="en-US" sz="5200" dirty="0"/>
          </a:p>
        </p:txBody>
      </p:sp>
      <p:sp>
        <p:nvSpPr>
          <p:cNvPr id="17" name="Text 14"/>
          <p:cNvSpPr/>
          <p:nvPr/>
        </p:nvSpPr>
        <p:spPr>
          <a:xfrm>
            <a:off x="6583680" y="4572000"/>
            <a:ext cx="4754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30 mrd kr fordelt på all kjøring. Fortsatt et gjennomsnitt – men nå for den samlede avgiftsbelastningen på veibruk.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16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A7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TIDSPERSPEKTIVET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640080" y="960120"/>
            <a:ext cx="566928" cy="566928"/>
          </a:xfrm>
          <a:prstGeom prst="ellipse">
            <a:avLst/>
          </a:prstGeom>
          <a:solidFill>
            <a:srgbClr val="F2C14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781" y="1033821"/>
            <a:ext cx="419527" cy="41952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91440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8EAE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Elbil-konvergensen gjør modellen mer rettferdig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640080" y="178308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70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dag betaler elbiler ingen veibruksavgift. Men forskjellen mellom el- og fossilbiler viskes raskt ut – full moms på elbil er varslet fra 2027. Når «alle betaler det samme» blir realiteten, er det nettopp en flat per-km-sats for alle kjøretøy som gir mening.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5852160" y="178308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Personbilbestand etter drivstoff – utgangen av 2025</a:t>
            </a:r>
            <a:endParaRPr lang="en-US" sz="13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5852160" y="2194560"/>
          <a:ext cx="5669280" cy="3108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Text 5"/>
          <p:cNvSpPr/>
          <p:nvPr/>
        </p:nvSpPr>
        <p:spPr>
          <a:xfrm>
            <a:off x="5852160" y="534924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07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Kilde: SSB. Tall i tusen registrerte personbiler.</a:t>
            </a:r>
            <a:endParaRPr lang="en-US" sz="1100" dirty="0"/>
          </a:p>
        </p:txBody>
      </p:sp>
      <p:sp>
        <p:nvSpPr>
          <p:cNvPr id="10" name="Text 6"/>
          <p:cNvSpPr/>
          <p:nvPr/>
        </p:nvSpPr>
        <p:spPr>
          <a:xfrm>
            <a:off x="640080" y="480060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2C1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Nesten like mange elbiler som dieselbiler – gapet i avgift er ikke lenger holdbart.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16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A7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KJERNEPOENGET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640080" y="960120"/>
            <a:ext cx="566928" cy="566928"/>
          </a:xfrm>
          <a:prstGeom prst="ellipse">
            <a:avLst/>
          </a:prstGeom>
          <a:solidFill>
            <a:srgbClr val="F2C14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781" y="1033821"/>
            <a:ext cx="419527" cy="41952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91440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8EAE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Ny vei tatt i bruk fra dag én</a:t>
            </a:r>
            <a:endParaRPr lang="en-US" sz="3200" dirty="0"/>
          </a:p>
        </p:txBody>
      </p:sp>
      <p:sp>
        <p:nvSpPr>
          <p:cNvPr id="6" name="Shape 3"/>
          <p:cNvSpPr/>
          <p:nvPr/>
        </p:nvSpPr>
        <p:spPr>
          <a:xfrm>
            <a:off x="640080" y="1920240"/>
            <a:ext cx="5212080" cy="3383280"/>
          </a:xfrm>
          <a:prstGeom prst="roundRect">
            <a:avLst>
              <a:gd name="adj" fmla="val 3243"/>
            </a:avLst>
          </a:prstGeom>
          <a:solidFill>
            <a:srgbClr val="1C2320"/>
          </a:solidFill>
          <a:ln/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960120" y="21488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8A7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DAG – PROSJEKTVIS BOMFINANSIERING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960120" y="2560320"/>
            <a:ext cx="45720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0000"/>
              </a:lnSpc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Hvert veiprosjekt får sin egen, høye bompengeandel</a:t>
            </a:r>
            <a:endParaRPr lang="en-US" sz="1550" dirty="0"/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Prisen på én strekning kan bli avskrekkende høy</a:t>
            </a:r>
            <a:endParaRPr lang="en-US" sz="1550" dirty="0"/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Trafikken velger den gamle, farligere veien</a:t>
            </a:r>
            <a:endParaRPr lang="en-US" sz="1550" dirty="0"/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Sikkerheten samfunnet betalte for, blir ikke brukt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6309360" y="1920240"/>
            <a:ext cx="5212080" cy="3383280"/>
          </a:xfrm>
          <a:prstGeom prst="roundRect">
            <a:avLst>
              <a:gd name="adj" fmla="val 3243"/>
            </a:avLst>
          </a:prstGeom>
          <a:solidFill>
            <a:srgbClr val="201A12"/>
          </a:solidFill>
          <a:ln/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6629400" y="21488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F2C1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 FLAT VEIPRISING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629400" y="2560320"/>
            <a:ext cx="45720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0000"/>
              </a:lnSpc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Samme sats uansett hvilken vei du kjører</a:t>
            </a:r>
            <a:endParaRPr lang="en-US" sz="1550" dirty="0"/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Ingen straff for å bruke den nyeste, tryggeste veien</a:t>
            </a:r>
            <a:endParaRPr lang="en-US" sz="1550" dirty="0"/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Tunge kjøretøy og personbiler bruker ny vei fra åpningsdagen</a:t>
            </a:r>
            <a:endParaRPr lang="en-US" sz="1550" dirty="0"/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Investeringen gir sikkerhet og kortere reisetid umiddelbart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640080" y="54864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i="1" dirty="0">
                <a:solidFill>
                  <a:srgbClr val="F2C1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ny vei bør tas i bruk når den står ferdig – ikke etter lange diskusjoner om pris og bompengeandel.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16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A7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GJELDSPROBLEMET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640080" y="960120"/>
            <a:ext cx="566928" cy="566928"/>
          </a:xfrm>
          <a:prstGeom prst="ellipse">
            <a:avLst/>
          </a:prstGeom>
          <a:solidFill>
            <a:srgbClr val="F2C14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781" y="1033821"/>
            <a:ext cx="419527" cy="41952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91440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8EAE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Bompengefjellet: 72 milliarder i gjeld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640080" y="2011680"/>
            <a:ext cx="5212080" cy="3200400"/>
          </a:xfrm>
          <a:prstGeom prst="roundRect">
            <a:avLst>
              <a:gd name="adj" fmla="val 3429"/>
            </a:avLst>
          </a:prstGeom>
          <a:solidFill>
            <a:srgbClr val="1C2320"/>
          </a:solidFill>
          <a:ln/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960120" y="22860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8A7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SAMLET BOMPENGEGJELD (2024)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960120" y="269748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2C1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72</a:t>
            </a:r>
            <a:pPr indent="0" marL="0">
              <a:buNone/>
            </a:pPr>
            <a:r>
              <a:rPr lang="en-US" sz="2200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mrd kr</a:t>
            </a:r>
            <a:endParaRPr lang="en-US" sz="6000" dirty="0"/>
          </a:p>
        </p:txBody>
      </p:sp>
      <p:sp>
        <p:nvSpPr>
          <p:cNvPr id="9" name="Text 6"/>
          <p:cNvSpPr/>
          <p:nvPr/>
        </p:nvSpPr>
        <p:spPr>
          <a:xfrm>
            <a:off x="960120" y="4023360"/>
            <a:ext cx="4480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 den vokser: +7 mrd kr bare i 2024, fordi nye prosjekter stadig lånefinansieres med bompenger.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309360" y="2011680"/>
            <a:ext cx="5212080" cy="1463040"/>
          </a:xfrm>
          <a:prstGeom prst="roundRect">
            <a:avLst>
              <a:gd name="adj" fmla="val 6250"/>
            </a:avLst>
          </a:prstGeom>
          <a:solidFill>
            <a:srgbClr val="201A12"/>
          </a:solidFill>
          <a:ln/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6629400" y="224028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2C1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~3 mrd kr/år</a:t>
            </a:r>
            <a:pPr indent="0" marL="0">
              <a:buNone/>
            </a:pPr>
            <a:r>
              <a:rPr lang="en-US" sz="1800" dirty="0">
                <a:solidFill>
                  <a:srgbClr val="9AA3A0"/>
                </a:solidFill>
              </a:rPr>
              <a:t>  i renter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629400" y="27889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6–7 øre av hver kjørte kilometer går bare til renter — penger som aldri blir vei.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309360" y="3657600"/>
            <a:ext cx="5212080" cy="1810512"/>
          </a:xfrm>
          <a:prstGeom prst="roundRect">
            <a:avLst>
              <a:gd name="adj" fmla="val 5882"/>
            </a:avLst>
          </a:prstGeom>
          <a:solidFill>
            <a:srgbClr val="1C2320"/>
          </a:solidFill>
          <a:ln/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6629400" y="38862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8A7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LØSNINGEN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6629400" y="4206240"/>
            <a:ext cx="4572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 staten eller Oljefondet overta gjelda, forsvinner rentekostnaden. Staten låner dessuten billigere enn bompengeselskapene.</a:t>
            </a:r>
            <a:endParaRPr lang="en-US" sz="1450" dirty="0"/>
          </a:p>
          <a:p>
            <a:r>
              <a:rPr sz="1250" b="1">
                <a:solidFill>
                  <a:srgbClr val="F2C14E"/>
                </a:solidFill>
                <a:latin typeface="Calibri"/>
              </a:rPr>
              <a:t>Presedens: staten la nettopp om Norske tog (2025) til statlig lånefinansiering.</a:t>
            </a:r>
          </a:p>
        </p:txBody>
      </p:sp>
      <p:sp>
        <p:nvSpPr>
          <p:cNvPr id="16" name="Text 13"/>
          <p:cNvSpPr/>
          <p:nvPr/>
        </p:nvSpPr>
        <p:spPr>
          <a:xfrm>
            <a:off x="640080" y="54864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i="1" dirty="0">
                <a:solidFill>
                  <a:srgbClr val="F2C1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Nye veier er greit — men finansiert gjennom den flate satsen, ikke ved å bygge bompengefjellet høyere.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216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A7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FORSLAGET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640080" y="960120"/>
            <a:ext cx="566928" cy="566928"/>
          </a:xfrm>
          <a:prstGeom prst="ellipse">
            <a:avLst/>
          </a:prstGeom>
          <a:solidFill>
            <a:srgbClr val="F2C14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781" y="1033821"/>
            <a:ext cx="419527" cy="41952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91440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E8EAE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 jeg ber partiet vurdere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731520" y="157276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C1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463040" y="15544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400" b="1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Utred flat veiprising.  </a:t>
            </a:r>
            <a:pPr indent="0" marL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Provenynøytral km-sats som erstatter bompengene, beregnet av Finansdepartementet.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" y="22677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C1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463040" y="224942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400" b="1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Nye veier brukt fra dag én.  </a:t>
            </a:r>
            <a:pPr indent="0" marL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 sats fjerner straffen som holder trafikk borte fra nye, trygge veier.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20" y="2962656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C1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463040" y="294436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400" b="1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Ett system, ikke 50 bomringer.  </a:t>
            </a:r>
            <a:pPr indent="0" marL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Direkte innkreving fjerner nær 300 bomstasjoner og over én milliard i årlig drift.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31520" y="3657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C1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1463040" y="36393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400" b="1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staten overta gjelda.  </a:t>
            </a:r>
            <a:pPr indent="0" marL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 mrd nedbetales, og ~3 mrd kr i årlige renter forsvinner fra regninga.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31520" y="4352544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C1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1463040" y="43342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400" b="1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Byene beholder sitt.  </a:t>
            </a:r>
            <a:pPr indent="0" marL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Byvekst-områder får en høyere, sonebasert sats – finansiering og kø-styring, uten bomstasjoner.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731520" y="50474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C1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63040" y="502920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400" b="1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 sats for alle kjøretøy.  </a:t>
            </a:r>
            <a:pPr indent="0" marL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Også MC og moped, vektet etter vekt; lik uansett drivstoff når elbilfordelene fases ut.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731520" y="5852160"/>
            <a:ext cx="10698480" cy="658368"/>
          </a:xfrm>
          <a:prstGeom prst="roundRect">
            <a:avLst>
              <a:gd name="adj" fmla="val 13889"/>
            </a:avLst>
          </a:prstGeom>
          <a:solidFill>
            <a:srgbClr val="201A12"/>
          </a:solidFill>
          <a:ln/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1051560" y="5907024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Ikke nødvendigvis lavere totalregning – men forutsigbart, rettferdig, og uten at trygge veier står ubrukt eller at renter spiser opp pengene.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216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A7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REGN SELV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640080" y="960120"/>
            <a:ext cx="566928" cy="566928"/>
          </a:xfrm>
          <a:prstGeom prst="ellipse">
            <a:avLst/>
          </a:prstGeom>
          <a:solidFill>
            <a:srgbClr val="F2C14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781" y="1033821"/>
            <a:ext cx="419527" cy="41952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91440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8EAE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 åpen kalkulator alle kan prøve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640080" y="1783080"/>
            <a:ext cx="6035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Jeg har laget en interaktiv kalkulator der hvem som helst kan justere tallene – bompenger, statlig andel, tungtransport, gjeld og rente – og se per-km-satsen oppdatere seg i sanntid. Hvert argument har sin egen knapp. Den finnes som webapp og som app for Android og Windows.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7040880" y="1920240"/>
            <a:ext cx="4480560" cy="2560320"/>
          </a:xfrm>
          <a:prstGeom prst="roundRect">
            <a:avLst>
              <a:gd name="adj" fmla="val 4286"/>
            </a:avLst>
          </a:prstGeom>
          <a:solidFill>
            <a:srgbClr val="1C2320"/>
          </a:solidFill>
          <a:ln/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7360920" y="219456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A7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PRØV KALKULATOREN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360920" y="260604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2C14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 a5.no/bompenger ]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7360920" y="32461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i="1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Åpen på nett — les hele saken og regn selv.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360920" y="38862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07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Åpen kildekode · ingen innlogging · anonym telling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40080" y="466344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i="1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tall er oppdaterbare og kildebelagte, slik at beregningen kan etterprøves og justeres når nye årstall foreligger.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216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A7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KILDER OG FORBEHOLD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640080" y="960120"/>
            <a:ext cx="566928" cy="566928"/>
          </a:xfrm>
          <a:prstGeom prst="ellipse">
            <a:avLst/>
          </a:prstGeom>
          <a:solidFill>
            <a:srgbClr val="F2C14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781" y="1033821"/>
            <a:ext cx="419527" cy="41952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91440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E8EAE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Tallgrunnlag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640080" y="182880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spcAft>
                <a:spcPts val="900"/>
              </a:spcAft>
              <a:buNone/>
            </a:pPr>
            <a:r>
              <a:rPr lang="en-US" sz="1500" b="1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Bompenger: </a:t>
            </a:r>
            <a:pPr indent="0" marL="0">
              <a:lnSpc>
                <a:spcPct val="116000"/>
              </a:lnSpc>
              <a:spcAft>
                <a:spcPts val="900"/>
              </a:spcAft>
              <a:buNone/>
            </a:pPr>
            <a:r>
              <a:rPr lang="en-US" sz="1500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Statens vegvesen – 16,8 mrd kr innkrevd i 2025 (foreløpige tall). Driftskostnad 1,03 mrd kr (6,1 %).</a:t>
            </a:r>
            <a:endParaRPr lang="en-US" sz="1500" dirty="0"/>
          </a:p>
          <a:p>
            <a:pPr indent="0" marL="0">
              <a:lnSpc>
                <a:spcPct val="116000"/>
              </a:lnSpc>
              <a:spcAft>
                <a:spcPts val="900"/>
              </a:spcAft>
              <a:buNone/>
            </a:pPr>
            <a:r>
              <a:rPr lang="en-US" sz="1500" b="1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Kjørelengde: </a:t>
            </a:r>
            <a:pPr indent="0" marL="0">
              <a:lnSpc>
                <a:spcPct val="116000"/>
              </a:lnSpc>
              <a:spcAft>
                <a:spcPts val="900"/>
              </a:spcAft>
              <a:buNone/>
            </a:pPr>
            <a:r>
              <a:rPr lang="en-US" sz="1500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SSB – personbiler 35,4 mrd km (2024); alle kjøretøy anslagsvis ~45 mrd km.</a:t>
            </a:r>
            <a:endParaRPr lang="en-US" sz="1500" dirty="0"/>
          </a:p>
          <a:p>
            <a:pPr indent="0" marL="0">
              <a:lnSpc>
                <a:spcPct val="116000"/>
              </a:lnSpc>
              <a:spcAft>
                <a:spcPts val="900"/>
              </a:spcAft>
              <a:buNone/>
            </a:pPr>
            <a:r>
              <a:rPr lang="en-US" sz="1500" b="1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Veibruksavgift: </a:t>
            </a:r>
            <a:pPr indent="0" marL="0">
              <a:lnSpc>
                <a:spcPct val="116000"/>
              </a:lnSpc>
              <a:spcAft>
                <a:spcPts val="900"/>
              </a:spcAft>
              <a:buNone/>
            </a:pPr>
            <a:r>
              <a:rPr lang="en-US" sz="1500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Statsbudsjettet – proveny anslått til ~14–15 mrd kr, fallende med økende elbilandel.</a:t>
            </a:r>
            <a:endParaRPr lang="en-US" sz="1500" dirty="0"/>
          </a:p>
          <a:p>
            <a:pPr indent="0" marL="0">
              <a:lnSpc>
                <a:spcPct val="116000"/>
              </a:lnSpc>
              <a:spcAft>
                <a:spcPts val="900"/>
              </a:spcAft>
              <a:buNone/>
            </a:pPr>
            <a:r>
              <a:rPr lang="en-US" sz="1500" b="1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Bilbestand: </a:t>
            </a:r>
            <a:pPr indent="0" marL="0">
              <a:lnSpc>
                <a:spcPct val="116000"/>
              </a:lnSpc>
              <a:spcAft>
                <a:spcPts val="900"/>
              </a:spcAft>
              <a:buNone/>
            </a:pPr>
            <a:r>
              <a:rPr lang="en-US" sz="1500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SSB – 676 000 bensin, 943 000 diesel, 945 000 elbiler (utgangen av 2025).</a:t>
            </a:r>
            <a:endParaRPr lang="en-US" sz="1500" dirty="0"/>
          </a:p>
          <a:p>
            <a:pPr indent="0" marL="0">
              <a:lnSpc>
                <a:spcPct val="116000"/>
              </a:lnSpc>
              <a:spcAft>
                <a:spcPts val="900"/>
              </a:spcAft>
              <a:buNone/>
            </a:pPr>
            <a:r>
              <a:rPr lang="en-US" sz="1500" b="1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E39 Kristiansand–Mandal: </a:t>
            </a:r>
            <a:pPr indent="0" marL="0">
              <a:lnSpc>
                <a:spcPct val="116000"/>
              </a:lnSpc>
              <a:spcAft>
                <a:spcPts val="900"/>
              </a:spcAft>
              <a:buNone/>
            </a:pPr>
            <a:r>
              <a:rPr lang="en-US" sz="1500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Stortinget (representantforslag 2024–25) og Nye Veier – trafikklekkasje, takster og byggekostnad.</a:t>
            </a:r>
            <a:endParaRPr lang="en-US" sz="1500" dirty="0"/>
          </a:p>
          <a:p>
            <a:pPr indent="0" marL="0">
              <a:lnSpc>
                <a:spcPct val="116000"/>
              </a:lnSpc>
              <a:spcAft>
                <a:spcPts val="900"/>
              </a:spcAft>
              <a:buNone/>
            </a:pPr>
            <a:r>
              <a:rPr lang="en-US" sz="1500" b="1" dirty="0">
                <a:solidFill>
                  <a:srgbClr val="E8EA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Bompengegjeld og renter: </a:t>
            </a:r>
            <a:pPr indent="0" marL="0">
              <a:lnSpc>
                <a:spcPct val="116000"/>
              </a:lnSpc>
              <a:spcAft>
                <a:spcPts val="900"/>
              </a:spcAft>
              <a:buNone/>
            </a:pPr>
            <a:r>
              <a:rPr lang="en-US" sz="1500" dirty="0">
                <a:solidFill>
                  <a:srgbClr val="9AA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NAF og Statens vegvesen (bompengeinnkreving 2024) – 72,1 mrd kr i gjeld, snittrente 3,3 % (2022, stigende).</a:t>
            </a:r>
            <a:endParaRPr lang="en-US" sz="1500" dirty="0"/>
          </a:p>
          <a:p>
            <a:r>
              <a:rPr sz="1500" b="1">
                <a:solidFill>
                  <a:srgbClr val="E8EAE7"/>
                </a:solidFill>
                <a:latin typeface="Calibri"/>
              </a:rPr>
              <a:t>Sotrasambandet: </a:t>
            </a:r>
            <a:r>
              <a:rPr sz="1500" b="0">
                <a:solidFill>
                  <a:srgbClr val="9AA3A0"/>
                </a:solidFill>
                <a:latin typeface="Calibri"/>
              </a:rPr>
              <a:t>BT, BA og Nettavisen (2026) – totalramme 23,1 mrd, entreprenørkrav 7 mrd, bompengetakst ~74 kr ved åpning.</a:t>
            </a:r>
          </a:p>
          <a:p>
            <a:r>
              <a:rPr sz="1500" b="1">
                <a:solidFill>
                  <a:srgbClr val="E8EAE7"/>
                </a:solidFill>
                <a:latin typeface="Calibri"/>
              </a:rPr>
              <a:t>Presedens statlig lånefinansiering: </a:t>
            </a:r>
            <a:r>
              <a:rPr sz="1500" b="0">
                <a:solidFill>
                  <a:srgbClr val="9AA3A0"/>
                </a:solidFill>
                <a:latin typeface="Calibri"/>
              </a:rPr>
              <a:t>regjeringen.no (24.06.2025) – Norske tog lagt om fra markedslån til statlig lånefinansiering, jf. Prop. 146 S (2024–2025).</a:t>
            </a:r>
          </a:p>
        </p:txBody>
      </p:sp>
      <p:sp>
        <p:nvSpPr>
          <p:cNvPr id="7" name="Text 4"/>
          <p:cNvSpPr/>
          <p:nvPr/>
        </p:nvSpPr>
        <p:spPr>
          <a:xfrm>
            <a:off x="640080" y="516636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i="1" dirty="0">
                <a:solidFill>
                  <a:srgbClr val="707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Forbehold: Beregningene er gjennomsnitt og ment som grunnlag for diskusjon, ikke som ferdig avgiftsmodell. Kjørelengdetall inkluderer kjøring på utenlandske veier; bompenger gjelder kun norske veier.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Bompenger per kilometer</dc:title>
  <dc:subject>PptxGenJS Presentation</dc:subject>
  <dc:creator>Veiprising</dc:creator>
  <cp:lastModifiedBy>Veiprising</cp:lastModifiedBy>
  <cp:revision>1</cp:revision>
  <dcterms:created xsi:type="dcterms:W3CDTF">2026-06-14T13:26:57Z</dcterms:created>
  <dcterms:modified xsi:type="dcterms:W3CDTF">2026-06-14T13:26:57Z</dcterms:modified>
</cp:coreProperties>
</file>